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3"/>
          <p:cNvSpPr>
            <a:spLocks noGrp="1"/>
          </p:cNvSpPr>
          <p:nvPr>
            <p:ph sz="half" idx="13"/>
          </p:nvPr>
        </p:nvSpPr>
        <p:spPr>
          <a:xfrm>
            <a:off x="741146" y="1745674"/>
            <a:ext cx="2898346" cy="36986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5" name="Platshållare för bild 2"/>
          <p:cNvSpPr>
            <a:spLocks noGrp="1"/>
          </p:cNvSpPr>
          <p:nvPr>
            <p:ph type="pic" idx="1"/>
          </p:nvPr>
        </p:nvSpPr>
        <p:spPr>
          <a:xfrm>
            <a:off x="3857297" y="1745674"/>
            <a:ext cx="7694925" cy="36986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1146" y="5814878"/>
            <a:ext cx="98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36939" y="5814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34291" y="5814878"/>
            <a:ext cx="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4AAF9D0B-2DC7-6040-B24E-9664634D1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146" y="905720"/>
            <a:ext cx="10811076" cy="676227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90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3"/>
          <p:cNvSpPr>
            <a:spLocks noGrp="1"/>
          </p:cNvSpPr>
          <p:nvPr>
            <p:ph sz="half" idx="13"/>
          </p:nvPr>
        </p:nvSpPr>
        <p:spPr>
          <a:xfrm>
            <a:off x="741146" y="1745674"/>
            <a:ext cx="7782744" cy="3730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4"/>
          </p:nvPr>
        </p:nvSpPr>
        <p:spPr>
          <a:xfrm>
            <a:off x="8727540" y="1745674"/>
            <a:ext cx="2824681" cy="37302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1146" y="5814878"/>
            <a:ext cx="98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36939" y="5814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34291" y="5814878"/>
            <a:ext cx="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7CA1A42-493C-8841-B599-4AD7056AE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145" y="905720"/>
            <a:ext cx="10811075" cy="676227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49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3"/>
          <p:cNvSpPr>
            <a:spLocks noGrp="1"/>
          </p:cNvSpPr>
          <p:nvPr>
            <p:ph sz="half" idx="16"/>
          </p:nvPr>
        </p:nvSpPr>
        <p:spPr>
          <a:xfrm>
            <a:off x="741146" y="1788349"/>
            <a:ext cx="2496040" cy="5226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1146" y="5814878"/>
            <a:ext cx="98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36939" y="5814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34291" y="5814878"/>
            <a:ext cx="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innehåll 3"/>
          <p:cNvSpPr>
            <a:spLocks noGrp="1"/>
          </p:cNvSpPr>
          <p:nvPr>
            <p:ph sz="half" idx="17"/>
          </p:nvPr>
        </p:nvSpPr>
        <p:spPr>
          <a:xfrm>
            <a:off x="6264332" y="1788349"/>
            <a:ext cx="2496040" cy="5226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8" name="Platshållare för innehåll 3"/>
          <p:cNvSpPr>
            <a:spLocks noGrp="1"/>
          </p:cNvSpPr>
          <p:nvPr>
            <p:ph sz="half" idx="18"/>
          </p:nvPr>
        </p:nvSpPr>
        <p:spPr>
          <a:xfrm>
            <a:off x="3502905" y="1791211"/>
            <a:ext cx="2496040" cy="51979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Platshållare för innehåll 3"/>
          <p:cNvSpPr>
            <a:spLocks noGrp="1"/>
          </p:cNvSpPr>
          <p:nvPr>
            <p:ph sz="half" idx="19"/>
          </p:nvPr>
        </p:nvSpPr>
        <p:spPr>
          <a:xfrm>
            <a:off x="9032914" y="1788349"/>
            <a:ext cx="2496040" cy="5226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4" name="Platshållare för innehåll 3"/>
          <p:cNvSpPr>
            <a:spLocks noGrp="1"/>
          </p:cNvSpPr>
          <p:nvPr>
            <p:ph sz="half" idx="20" hasCustomPrompt="1"/>
          </p:nvPr>
        </p:nvSpPr>
        <p:spPr>
          <a:xfrm>
            <a:off x="741146" y="2874834"/>
            <a:ext cx="2496040" cy="266911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5" name="Platshållare för innehåll 3"/>
          <p:cNvSpPr>
            <a:spLocks noGrp="1"/>
          </p:cNvSpPr>
          <p:nvPr>
            <p:ph sz="half" idx="21" hasCustomPrompt="1"/>
          </p:nvPr>
        </p:nvSpPr>
        <p:spPr>
          <a:xfrm>
            <a:off x="9032914" y="2874834"/>
            <a:ext cx="2496040" cy="266911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6" name="Platshållare för innehåll 3"/>
          <p:cNvSpPr>
            <a:spLocks noGrp="1"/>
          </p:cNvSpPr>
          <p:nvPr>
            <p:ph sz="half" idx="22" hasCustomPrompt="1"/>
          </p:nvPr>
        </p:nvSpPr>
        <p:spPr>
          <a:xfrm>
            <a:off x="6264332" y="2874834"/>
            <a:ext cx="2496040" cy="266911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7" name="Platshållare för innehåll 3"/>
          <p:cNvSpPr>
            <a:spLocks noGrp="1"/>
          </p:cNvSpPr>
          <p:nvPr>
            <p:ph sz="half" idx="23" hasCustomPrompt="1"/>
          </p:nvPr>
        </p:nvSpPr>
        <p:spPr>
          <a:xfrm>
            <a:off x="3502739" y="2874834"/>
            <a:ext cx="2496040" cy="266911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8" name="Platshållare för innehåll 3">
            <a:extLst>
              <a:ext uri="{FF2B5EF4-FFF2-40B4-BE49-F238E27FC236}">
                <a16:creationId xmlns:a16="http://schemas.microsoft.com/office/drawing/2014/main" id="{153DEF34-3501-774C-9807-255A0DF0CD0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741146" y="2475350"/>
            <a:ext cx="2496040" cy="235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9" name="Platshållare för innehåll 3">
            <a:extLst>
              <a:ext uri="{FF2B5EF4-FFF2-40B4-BE49-F238E27FC236}">
                <a16:creationId xmlns:a16="http://schemas.microsoft.com/office/drawing/2014/main" id="{5BFFDEE6-6948-BA42-9A3B-317E6B0A039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9032914" y="2475350"/>
            <a:ext cx="2496040" cy="235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30" name="Platshållare för innehåll 3">
            <a:extLst>
              <a:ext uri="{FF2B5EF4-FFF2-40B4-BE49-F238E27FC236}">
                <a16:creationId xmlns:a16="http://schemas.microsoft.com/office/drawing/2014/main" id="{B1B84EE6-A118-2E4D-BE5B-5C777585B5A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64332" y="2475350"/>
            <a:ext cx="2496040" cy="235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31" name="Platshållare för innehåll 3">
            <a:extLst>
              <a:ext uri="{FF2B5EF4-FFF2-40B4-BE49-F238E27FC236}">
                <a16:creationId xmlns:a16="http://schemas.microsoft.com/office/drawing/2014/main" id="{969C4FF7-A0CE-5B43-8573-81CBFD6DC958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502739" y="2475350"/>
            <a:ext cx="2496040" cy="235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latin typeface="+mj-lt"/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33" name="Rubrik 1">
            <a:extLst>
              <a:ext uri="{FF2B5EF4-FFF2-40B4-BE49-F238E27FC236}">
                <a16:creationId xmlns:a16="http://schemas.microsoft.com/office/drawing/2014/main" id="{DE0106EC-8C68-9049-9197-96ABFFAF9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146" y="905720"/>
            <a:ext cx="10765808" cy="676227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96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6C71253-0C18-3E49-99A0-7B9B1C9D5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939" y="5814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735259-8E35-8A49-AA10-397036C2E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4291" y="5814878"/>
            <a:ext cx="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1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_Syrén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692" y="5535826"/>
            <a:ext cx="2331308" cy="132217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086251"/>
            <a:ext cx="9144000" cy="1423711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37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_Nattkvarter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086251"/>
            <a:ext cx="9144000" cy="1423711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692" y="5535826"/>
            <a:ext cx="2331308" cy="13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_Gård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086251"/>
            <a:ext cx="9144000" cy="1423711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692" y="5535826"/>
            <a:ext cx="2331308" cy="13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_Dagg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086251"/>
            <a:ext cx="9144000" cy="1423711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692" y="5535826"/>
            <a:ext cx="2331308" cy="13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79C87E22-611F-A246-9226-377E6E691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434" y="2365188"/>
            <a:ext cx="9144000" cy="676227"/>
          </a:xfrm>
        </p:spPr>
        <p:txBody>
          <a:bodyPr anchor="b">
            <a:noAutofit/>
          </a:bodyPr>
          <a:lstStyle>
            <a:lvl1pPr algn="ctr">
              <a:defRPr sz="4800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733E590E-132C-734D-8002-B8DC2210F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434" y="3233044"/>
            <a:ext cx="9144000" cy="363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6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9831BE7-F87D-FF4E-BA45-80EE60D5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939" y="5814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A7A21E3-5561-0140-92AC-9C979AEC4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4291" y="5814878"/>
            <a:ext cx="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41816E3-4602-314A-8235-9CA40E1C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146" y="5814878"/>
            <a:ext cx="98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62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0223F-C5FD-6A4D-A008-80BA2223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566562"/>
            <a:ext cx="10780295" cy="129713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0187FA-6767-A04A-A7FB-55149EA5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E721D4-6D74-DC46-A3B1-2DAD7A16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56127D-6DF4-3644-B0C5-5BA04B36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814546D-9EFB-6D43-ACE3-0970B927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2038065"/>
            <a:ext cx="10780295" cy="353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3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Nattkvarter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39849D1-5A27-AF4A-8FAA-651F903B48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12DCA3-5976-854C-BBA0-3914E683D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692" y="5535826"/>
            <a:ext cx="2331308" cy="13221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5C0223F-C5FD-6A4D-A008-80BA2223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566562"/>
            <a:ext cx="10780295" cy="12971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0187FA-6767-A04A-A7FB-55149EA5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0B50C9-5A50-4E43-B6A8-EC0D3FE12159}" type="datetimeFigureOut">
              <a:rPr lang="sv-SE" smtClean="0"/>
              <a:pPr/>
              <a:t>2026-04-30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E721D4-6D74-DC46-A3B1-2DAD7A16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56127D-6DF4-3644-B0C5-5BA04B36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69238B-5550-3C48-BEEA-8AD598382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814546D-9EFB-6D43-ACE3-0970B927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2038065"/>
            <a:ext cx="10780295" cy="353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433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88B4E5D2-471A-5A4A-A11D-66AD4E04F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146" y="1745674"/>
            <a:ext cx="5328289" cy="371970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9B080F1-6CDF-E343-B16C-86B8567C7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146" y="905720"/>
            <a:ext cx="10765808" cy="676227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D9378C27-0DB7-4F41-AAA0-182ACD4C3B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77306" y="1745673"/>
            <a:ext cx="5229648" cy="371970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70C14F05-1EE4-5645-BA27-8BD2D12E4D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1146" y="5814878"/>
            <a:ext cx="98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701C2A7F-CD29-3741-8CAE-80DB44D21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939" y="5814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C20A503A-3540-F44C-8E6D-6504A7B15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4291" y="5814878"/>
            <a:ext cx="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67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696" y="5572896"/>
            <a:ext cx="2504303" cy="128510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1145" y="566562"/>
            <a:ext cx="107802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1146" y="5814878"/>
            <a:ext cx="98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0C9-5A50-4E43-B6A8-EC0D3FE12159}" type="datetimeFigureOut">
              <a:rPr lang="sv-SE" smtClean="0"/>
              <a:t>2026-04-30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36939" y="5814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34291" y="5814878"/>
            <a:ext cx="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238B-5550-3C48-BEEA-8AD59838261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BCABEA36-A8CC-BE4A-8A8E-0733CED18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145" y="2074460"/>
            <a:ext cx="10780295" cy="355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397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6" r:id="rId3"/>
    <p:sldLayoutId id="2147483670" r:id="rId4"/>
    <p:sldLayoutId id="2147483671" r:id="rId5"/>
    <p:sldLayoutId id="2147483668" r:id="rId6"/>
    <p:sldLayoutId id="2147483673" r:id="rId7"/>
    <p:sldLayoutId id="2147483674" r:id="rId8"/>
    <p:sldLayoutId id="2147483661" r:id="rId9"/>
    <p:sldLayoutId id="2147483652" r:id="rId10"/>
    <p:sldLayoutId id="2147483654" r:id="rId11"/>
    <p:sldLayoutId id="2147483655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rct=j&amp;q=&amp;esrc=s&amp;frm=1&amp;source=images&amp;cd=&amp;cad=rja&amp;docid=fE5I9uGzn4dLjM&amp;tbnid=Pxh_7az8U3K-eM:&amp;ved=0CAUQjRw&amp;url=https://www.bostadsbolaget.se/Las-mer-om-vara-omraden/Hem/?clubId%3D18&amp;ei=kvDxUv3ZGoSBywOF1IC4BQ&amp;bvm=bv.60799247,d.bGQ&amp;psig=AFQjCNENEvEA7ala4HCiHe8X9Zm0NOugKA&amp;ust=139167372454706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38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9475D7-365F-6313-59EA-9CC983A1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258792"/>
            <a:ext cx="10780294" cy="1044192"/>
          </a:xfrm>
        </p:spPr>
        <p:txBody>
          <a:bodyPr/>
          <a:lstStyle/>
          <a:p>
            <a:r>
              <a:rPr lang="sv-SE" dirty="0"/>
              <a:t>Omfattning badrumsprojekt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8A8FBC-2AB7-879B-13CC-A045B2776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4" y="1596679"/>
            <a:ext cx="10780295" cy="50374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Renoveringen kommer att genomföras med kvarboende – ni behöver inte flytta ut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För de som har särskilda behov kan evakueringslägenhet erbjudas. Nattarbete och särskilda hälsobehov ligger till grund för ett sådant beslut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Moduler med toalett och dusch kommer att ställas upp på gården under den tid ert badrum renoveras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Vatten med utslagsback kommer att finnas i trapphuset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Köket kommer att vara tillgängligt under större delen av tiden, dock ej hela tiden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Torrtoa i lägenheten kommer att erbjudas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87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D33-2C70-3A83-4A59-B2E48001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135241"/>
            <a:ext cx="10780295" cy="1297139"/>
          </a:xfrm>
        </p:spPr>
        <p:txBody>
          <a:bodyPr/>
          <a:lstStyle/>
          <a:p>
            <a:r>
              <a:rPr lang="sv-SE" dirty="0"/>
              <a:t>Omfattning badrumsprojekt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25B338-1FC8-5C9A-2678-6B2063F1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1710267"/>
            <a:ext cx="9926855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En daglokal kommer att finnas tillgänglig i området där ni kan vistas och vila under dagen </a:t>
            </a:r>
          </a:p>
          <a:p>
            <a:pPr marL="0" indent="0">
              <a:buNone/>
            </a:pPr>
            <a:r>
              <a:rPr lang="sv-SE" dirty="0"/>
              <a:t>Det kommer att städas i trapphuset varje vecka under hela byggtiden.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Vi strävar efter att minimera olägenheterna och planerar noggrant för er skull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 err="1"/>
              <a:t>Elbyte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I samband med renoveringen kommer elen i din lägenhet att uppdateras. Detta innebär att vi kommer att behöva tillträde till alla rum i din lägenhet under 1-3 dagar.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54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E3E82-DC34-4FE0-4510-F4A7BD27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420469"/>
            <a:ext cx="10673347" cy="890034"/>
          </a:xfrm>
        </p:spPr>
        <p:txBody>
          <a:bodyPr/>
          <a:lstStyle/>
          <a:p>
            <a:r>
              <a:rPr lang="sv-SE" dirty="0"/>
              <a:t>Beskrivning fasadprojekt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3341B1-D1FB-6A6A-A738-F8D3E2036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1651001"/>
            <a:ext cx="10937240" cy="3921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err="1"/>
              <a:t>Omfogning</a:t>
            </a:r>
            <a:r>
              <a:rPr lang="sv-SE" dirty="0"/>
              <a:t> av fasadelement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Takbyte</a:t>
            </a:r>
            <a:r>
              <a:rPr lang="sv-SE" dirty="0"/>
              <a:t> samt ev. solcellsinstallation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Tätning av fönster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Start planeras på Fjällhavren från 2028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Ställning kommer att byggas upp och projektet beräknas att ta drygt ett halvår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866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84A239-5ED4-1C73-81CF-8FAD3D75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4" y="0"/>
            <a:ext cx="10780295" cy="1297139"/>
          </a:xfrm>
        </p:spPr>
        <p:txBody>
          <a:bodyPr/>
          <a:lstStyle/>
          <a:p>
            <a:r>
              <a:rPr lang="sv-SE" dirty="0"/>
              <a:t>Samrådsmöten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3693DB-B827-2F2E-F318-F5F33A1C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1989666"/>
            <a:ext cx="10780296" cy="39811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Bostadsbolaget vill höra vad ni tycker och tänker</a:t>
            </a:r>
          </a:p>
          <a:p>
            <a:pPr marL="0" indent="0">
              <a:buNone/>
            </a:pPr>
            <a:r>
              <a:rPr lang="sv-SE" dirty="0"/>
              <a:t>Samrådsmöten är ett sätt att få in era tankar och önskemål</a:t>
            </a:r>
          </a:p>
          <a:p>
            <a:pPr marL="0" indent="0">
              <a:buNone/>
            </a:pPr>
            <a:r>
              <a:rPr lang="sv-SE" dirty="0"/>
              <a:t>Information om urval till medverkan på möten kommer att skickas ut under sommaren</a:t>
            </a:r>
          </a:p>
          <a:p>
            <a:pPr marL="0" indent="0">
              <a:buNone/>
            </a:pPr>
            <a:r>
              <a:rPr lang="sv-SE" dirty="0"/>
              <a:t>Vi kommer att ha cirka 4 möten</a:t>
            </a:r>
          </a:p>
          <a:p>
            <a:pPr marL="0" indent="0">
              <a:buNone/>
            </a:pPr>
            <a:r>
              <a:rPr lang="sv-SE" dirty="0"/>
              <a:t>Representanter från hyresgästföreningen är också inbjudna till samrådsmöten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666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A9516D-054F-F213-ACA5-89477787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412003"/>
            <a:ext cx="10780295" cy="898501"/>
          </a:xfrm>
        </p:spPr>
        <p:txBody>
          <a:bodyPr/>
          <a:lstStyle/>
          <a:p>
            <a:r>
              <a:rPr lang="sv-SE" dirty="0"/>
              <a:t>Godkännande och hyreshöjning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026355-7D61-FECD-B5CA-2A10E0B9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4" y="1523999"/>
            <a:ext cx="10845800" cy="45127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Badrumsprojektet kommer att medföra en hyreshöjning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Hyreshöjningen baseras på vilka åtgärder vi beslutar att genomföra, detta förhandlas med hyresgästföreningen efter samråden som sker under hösten 2026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Enligt hyreslagen måste vi som fastighetsägare inhämta ert godkännande innan vi utför åtgärder som är standardhöjande i lägenheten. Ni kommer att få tydlig skriftlig information om beslutade åtgärder och ett godkännandeintyg att godkänna. Där står även vad just din hyreshöjning kommer att bli. Detta lämnas ut under 2027/2028 i samband med aviserad dörrknackning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Installationen av IMD-mätare medför en hyressänkning, även den förhandlas med hyresgästföreningen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307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7CE941-1203-00C2-6934-F6FD16E1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67029"/>
            <a:ext cx="10780295" cy="1297139"/>
          </a:xfrm>
        </p:spPr>
        <p:txBody>
          <a:bodyPr/>
          <a:lstStyle/>
          <a:p>
            <a:r>
              <a:rPr lang="sv-SE" dirty="0"/>
              <a:t>Ersättning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048B00-2D65-2757-E6AD-3EF6A90A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Ni har rätt till ersättning för väsentliga olägenheter under renoveringen, vilket kan handla om nedsatt hyra under den period då badrum saknas</a:t>
            </a:r>
          </a:p>
          <a:p>
            <a:pPr marL="0" indent="0">
              <a:buNone/>
            </a:pPr>
            <a:r>
              <a:rPr lang="sv-SE" dirty="0"/>
              <a:t>Ersättningens storlek bestäms i hyresförhandlingen med Hyresgästföreningen 2027</a:t>
            </a:r>
          </a:p>
          <a:p>
            <a:pPr marL="0" indent="0">
              <a:buNone/>
            </a:pPr>
            <a:r>
              <a:rPr lang="sv-SE" dirty="0"/>
              <a:t>För de som bor i evakueringslägenhet kommer ersättning inte att vara aktuellt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61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660D33-169B-877A-62B1-BD41468A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2" y="1464029"/>
            <a:ext cx="10780295" cy="1297139"/>
          </a:xfrm>
        </p:spPr>
        <p:txBody>
          <a:bodyPr>
            <a:normAutofit/>
          </a:bodyPr>
          <a:lstStyle/>
          <a:p>
            <a:pPr algn="ctr"/>
            <a:r>
              <a:rPr lang="sv-SE" sz="5800" dirty="0"/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410914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7626D-20F4-6022-8D71-0A3DD2C2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visat intresse!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222E92-765A-E2F2-F650-182BAD3B0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Vi hoppas att ni har fått svar på era frågor.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  <a:p>
            <a:pPr marL="0" indent="0">
              <a:buNone/>
              <a:defRPr/>
            </a:pPr>
            <a:r>
              <a:rPr lang="sv-SE" sz="2400" dirty="0"/>
              <a:t>Om du fortfarande har frågor är du välkommen att höra av dig till </a:t>
            </a:r>
          </a:p>
          <a:p>
            <a:pPr marL="0" indent="0">
              <a:buNone/>
              <a:defRPr/>
            </a:pPr>
            <a:r>
              <a:rPr lang="sv-SE" sz="2400" dirty="0"/>
              <a:t>Sandra eller Karin, ombyggnadssamordnare.</a:t>
            </a:r>
            <a:br>
              <a:rPr lang="sv-SE" sz="2400" dirty="0"/>
            </a:br>
            <a:br>
              <a:rPr lang="sv-SE" sz="2400" dirty="0"/>
            </a:br>
            <a:r>
              <a:rPr lang="sv-SE" altLang="sv-SE" sz="2400" dirty="0"/>
              <a:t>Sandra 031-731 51 43</a:t>
            </a:r>
          </a:p>
          <a:p>
            <a:pPr marL="0" indent="0">
              <a:buNone/>
              <a:defRPr/>
            </a:pPr>
            <a:r>
              <a:rPr lang="sv-SE" altLang="sv-SE" sz="2400" dirty="0"/>
              <a:t>Karin 031-731 51 56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76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DC081-813A-8A41-8A5C-6D937AB8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Välkomna till informationsmöte</a:t>
            </a:r>
            <a:endParaRPr lang="en-US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17F8BA1-8525-4499-D429-0E8CBCE8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30" y="2038350"/>
            <a:ext cx="5595578" cy="3533775"/>
          </a:xfrm>
          <a:prstGeom prst="rect">
            <a:avLst/>
          </a:prstGeom>
        </p:spPr>
      </p:pic>
      <p:sp>
        <p:nvSpPr>
          <p:cNvPr id="5" name="AutoShape 6" descr="data:image/jpeg;base64,/9j/4AAQSkZJRgABAQAAAQABAAD/2wCEAAkGBhQSERQUEhQVFRUUGBcaFxgYFhgaGBcaFRgYGBgYGBgYHCYfGBkjGRgVHy8gIycpLC0sFx4xNTAqNSYrLCkBCQoKDgwOGg8PGiwkHx8sKSwsLCwvLCksLCwsLCwsLCwsLCwsLCkpLCwpLCwsLCwsLCwsLCwsLCwsLCwsLCwsLP/AABEIAMIBBAMBIgACEQEDEQH/xAAcAAABBQEBAQAAAAAAAAAAAAAAAQIDBAUGBwj/xAA/EAABAwIEAwUGBQMCBQUAAAABAAIRAyEEEjFBBVFhEyJxgZEGMqGxwfAUQlLR4QcjkhbxFWJygtIzQ1NUov/EABkBAAMBAQEAAAAAAAAAAAAAAAABAgMEBf/EACMRAAICAQQDAQADAAAAAAAAAAABAhEhAxIxQQQTURQiMmH/2gAMAwEAAhEDEQA/APaUJ2RELQ5glEoQkAsoQhBQqWUiUJDQqAlhJCRdCpZSISKFQo6lYN94geJ5CfkmtxjCWgOaS4Zmibkcx0QFkyFT4pxWnh6ZqVTDRbSVwjP6k9mx7i17zUhzM1g3NOVoAJkZQ067qJTUeQbo9HQuBq/1JNOlSLmZi5oLnaTDoMCIkiY6zyu72X/qF29RzXNPfqAUxymAZJ2S9iqwtHeISSmtrAmARK0GPQhCABCEIAEIQgAQhCABCEIAEIQgAQhCAGtalypUIFQ0sTcqkQnYnFEcIUiSEWTsGFZtH2houeWZoc0EumwZBA7x0F3ADndaOIrNY0ueQ1oEknQLxn2+xAbWqFtRp7XvCBM0zA95p7wzCQ3x3sE2S8HoLvbEDGiiXUywuDQWkkyWkidjeAt3G8Saym57e/lsY2O88oHNeD1cNXoOYe1IdXZIMiC2XEy+bHujaZMePWs9p2nBsw1VuSYJe1wBGZ0B5YDLnB13AxMHxWSbTaZcZ/T0fAcYbUbJhpkiCRfKSJEHQxZR8SxXa4ep2L2tcRAcSQGkmLkAwen7rxXiPG6lOWZnHM8uJNtjBEaWOknXVMwnG3uGQOlr77DeTprfUG2ij3VyiXI7jHcdNXCPo4sFlSk5sSSH1MoEkAixILoMeS5hnG30nNqB8ODAGtt/bEEEamLfPmp+N499bCtr5g7EUjkqgMb3mVJDHTqSGtIsIuN7nkKeJNSDDoNnciAeajUe6muCbOi9ovbp9ZlOmWjLT3E5iAI73P8AlYIxvdBJggyNbRGUDpr9hNxdUPHdEuJuAJzaRf1sAq+HoScr+7ab2PSVMGpL+Qs2dJw7iLSWPIa4tvcA/YgbaKLhGLbRxTSD3WkkaBojQd+3qsT8QCMrZyg8rTpJOyXE4yQAB7ojQd4215gQlGFOh7jsavt/iKryc7gwAACeVsx6neP2XY/03ql4qOlpDbWmSXEuvJ0FwN15DSzZLXk5b/lmLn4r0P8ApsX4cSW08lR2Q1M5Lg6xywLactzE7LSH9rLi2z1NCAhdRoCEIQAIQhAAhCEACEIQAIQklACoSIQAqEIQAIQmZ/RAD0IlUsTxek1rjnYcomMw0sPISQJ6oAz+O4+nUw+JZLjka5r8oIc20yLXtfkdN14pjuDPpOLm1qb5htrkh1yDMwYA8Z11T+I+0rqtet2LXNFUvzNzaDUiZHI6+HRZ+ExgnK4zcQBck9el48lxampLpGTaYcYx72ilh35A2jmLSGkGHwdbzoNeQUlKu1rw2sHQ4XcMofyESIifqnY94BLmkPIgOBE22ABkgfUhTGkMrDUIhxDhDoILSMxBvGsjXwKzeo5VJrgkb7QcNeQyo2KjH5YLLwIgZ2tHcIi4iddVgYOqQRcGCYHOx538l2HEY/A1jTc2QKbXSAHZS6zBaX96C635Zmwnj8RUdYkAQBpA0sCQN10OqpdiNh2MEm0MgT4xsQVmHFA+4YDRAB6+MpmDqOdNNoHumRI0F8wk3+fyU7PZ+plcMpa9jS4h8MADWh7gCfzAFpgcxGqUNEGQUcW5od1HptI6wrdN7YaXTmI1mZ3k8jtdUmszMAygFu43k6Hw+9FK0jO17m9xuUEZjeBzM6wfim4piHNploMRcnfz+z0KSiZd/cd5X09PuVaxjGvqZmRlc0kjQM1t46G1rxFlCGFriByJncACb8tCfBFDLFdoZDWnWDY6wLervkt/2ZNVz6dKlLn5gQ3RrS2TJOw8Vg4TEjNIu4R+bWNIHr6rosPxp2HlzA9tRzS3MW2DXOzAtO29z+pYXmpFI9q4YavZt7cNFS85dOhVtcQz+orQ9ofly5e8QZ70CYjkQ61vgoeJ/wBRw1xFMSyW96QJGYTFtYzeULr9seDWzvULkMB7d5iBUY1meplac492dTbWL+Ec1qUfa2gTUBdl7N0Gd7gZrbS4D9le5BaNtCjw9cPa1zTIcAQfFSKhghCEACEIQAJISoQAIQhAGNx32ko0A5r6ga7I4iCJBgRbXcdLFV/Y32idi6Jc9oBa4iZ96522MZbddAvHuJcZdUeH1O89kak3IAF5M7Cw5Qq2Exrmt96LDSdR15rnerkVnsftZ7VijTDGEirU90wCGgOguOusGFV/1gGx2hYHsaO0bnsXQ0nJEgi7hflovJMdxCtVfmqOJNgCALgWGnkoqdd94kj5x8gm9Wsis944X7T0cQ1xBiJmbWAk+IuvLuK4VjA1maifxFV76bw6o6mykIAFh3r3gyRlPMThYKHT2tRwBF2tN4N7TY3EGVU4vxQvgNcAxoyQSbAAaSemnRZvXVV2S2afGuJtqUG5w51SlTqNLmAAAOe3sy4tYBl2yyfeGhgLnsHTNN01WwIka76QRcHdO/EZ2Ob7sERNrbgX3so8Q1ogknNGhjbr1UOTnyQ32aGD40C81C1jomWm4cNBIOsG6rVcc4Oa9xjUTmF83KOllQwWKDAwkAAEyJIzgm9xfmJSBrqz+za0N7R3daSIEutBMDpOipQXQZZM9+YktcSHSeskzB56C60nez5dTBe5lNrWZ3OmSc5IgNDjmILSDEEHZT4L+n+J7U06mVj25JbmBdFSQ0gSAdP1RcXU1P2KxbXjtcrGjN/6zokAOc4ACTBAdcazIWyjTHsfw52lhmZMweQ8OECPywZvMEzlMdeivYjHCt331CXZpiGNl0DZrdMoAifDre45wB+Hlj6QJa3vQ6S3MG5XkCTYuIzGWum2kDm3NJhrRMSY3sJJPkD6Jy+WS7J6uNc4uJbB6COgkDWwRUq1HMg3ZI8Mzo+MD4IwQYfeN7XAvvvtcg6TAVnE49zqYpFwLGmWtgNbIblkwJLupnfmpTSeQoqUsVDTbwvuNfpZXuFYvK9pOU5To7QzYtPQ6KphcSWU8sgh7pixgxlB5tMEyQtNjKYdUa52cNachaTDn5Wht3NkgQbECcu0oaT4HRpU+H0OyDi4OqOdJYxrhkboGhxtqZJ2AHNMxbXU6YqgPyPzQ1wIDDJaQXAkG0+Sr8MxPYgOdRLg8WBENgyCZ8MwBER4hXcHxN4DsgLg8EloyhuW5I/UIABseaxdPE0UiljnHK0tblDpLXFwkkWd/wBV1Jw7EVGOykQJEZho4EQeirUqjajMzmHuz7snXmfGOUypHcYaKWYA5phpPIbi2vyWdNqooRpcSxIa1xzEu2naSMxEDUkzvutXgfC/xLWEVA1zqjQ4EwXNBbmv+XmPAzeFgUeLDvAmQAbHePG0xHornDOJtY5mbK3K4GADNr358tVMZOL/AJIZ7rg8M2kxtNgDQ0QAFOvNqntkcTiab6BLchY0Uy4zUzuMgQIiBJvsF6I7ENA7xDfEgfVehGSlwaIlQka4ESLgpVYwQhCABCEIAEIQgD5bPEJnnPomdvlgZhG4vPSQqVWtMZbQfjp9VE5/evJ+4XOomVl6nj5Nzb5KzR4hMy4RcarFdeI0/ZACHFNAa78aXPlosBHrpJVCswCQHE+X3qkpEt0sdhBk+Sme+QM0yAbctrnVYVteBMir1MoiZNt05uLL4BsB00jVQUaY1Mm/3PVRhxm0gHWFqkhF4nKASCQdCZg8wDzCu4Xj5bT7MGA05mWksdYyx2rSYAN7rL73PNaNjHhtsosMO9t5mduQ1vfyVJJgjtML7c4ktrSXF+IYxkhsuLaYI2uSRIJttzTn4rtcB/c7r2uaRmpvLnMgBuV0FoAOY3ibX2WX7P4qiDmrhh7pa5hDxeA0PBZoQJNiDtEGVo0faapTz0e2c/DhhZlY/KajagLiBIc1sGxAHQG5KKo0TMOpxMhrmk5zUMlzrunXncyTeBr1tQZVae64AS67riPpuFs8Q4SwOqZM3Zio5jCZkRlILngZTreVa4vwwPBqNf2hZ3HsbRFPMGCTUBb3SQTuJOXwRabyLZJnMU3iSCPCPiCfRSP7wBE2Bg26lVngC/PQjb9xF+inov1knQmR4WkeO8802uyaJ+FUi54AaXOEQJ/UfL6arTw1CnlYDmzuPfnKGgAwCCAZvIHjOyzeF5RLny7MNBA2OUSWneNApqmKyWOrQRtBvr4KJPOORo9E9sPaulUwzqDRSc4OpimaQcMrGH3JcBmIEnWO9ZcFiMTDQJOcQD4W7ttBbXqpcDjGtLXNhpbedRJ0s60i5gKji8W0m8G2sQSocnJrAMkkwRJAMxA0/MT4c/BQ1KsmCSWtbDb21kwNrz8UwYiT7xA370E30THRl2n4aXC0URFntcpaQZc3rO1gI5BTYSuWE5gDzDvryKplzdZJAjUReL7nrurmGxrWk2kRpA5bnWISksEs9O9hPZZz6tOs0RRYQ8HukOfHebZxcIJIvyEjZZ/t1QAx1aBY5SbbuY0k+srL4b7SClhiA3u/kA2J1BG2sp3DJruzVXNGUNa3vAF0CNRrbzUw8hJYR2aLSars9l4djabaNIF7GxTZYuAjug6TayldxeiP/cZ6g/JcZTaYE7AN8miAPIAKTMtfd/huvH+s7LC8Qp1CQx0xrY/UKr7SVXtwtZ1NxY5jHOBET3RO/gsLhVch5AMFzS0EcyJb8VlcS4jVfTe3tHkPa5pBNu8InuxPyVx1FyyPS1KkbX9POK1K9Co6q9z3CpEk6DK0wPiurXlPs/TqUGPaHuGZwMguboCNjB29Ffp42oXvBfUI7sS98XF9+Y+KHqIctBuR6Oheelx3LvU/uhL2of5n9PF8C2mKNQ1HgE5oZldmLmgZTmFgJcf8d1lkwR96hI+rdJQouqE5WkkAkwCYgEyY8E1ZwkjHxPRD32nl8CoWNN/u6kyJMRMKriRJPmkqVoMTbfzUOpjpKaxwvJ0+PRS0gHtueh+StVS2waBoB4+ShNM7A6dTZPq1BInoABtZQ8hRPgcT2eeWNeHMLTmGhO7dw4RqFPWrVK1J+pY053QIDdgbAxNhbci+qh4dgzXqtpgmSQBAzX2sL8lqup1MHn7VlXt306jWkOtkfTLZdGsQ6RPpCcU+xpHP1S5pmRsYmdbi6c6qXuzOzS6ddzvfzCu4vDmoKYD2vysgHMIDWictwIiTtvus91KC3LN91TasGixhqzqbhBgtMjoRyj5rV4Zx1zKk1A4NdM5TlPjI1IJGvJYLqbh56H5+aXKbT8fgolBPLHGTi8FjiDqfaf2py397z73SeSmOFGRzmuERYSMxkkRA00VGnTGYyJAtbeVI6ta07+aGuhX9GYOqABIk7DSfPayn4g7MS4BrBJMSTFuZiVXY4sZmAEaHzmPkpMPSc/vHbQbGACddTpZXWbAUOJAFvETJ3kyfonPDGsg3c7e8tuDpvaR5pjmnNExJPq3Xolo4cE942Gsm9tYHw80uBDGCdJnTyVhjIJNzI2P3KZQDC65ho5au8NrCUGsATy8ZPr/CbYuCdtSBlJty1g/f0TqdEE+9l+I+arOpS3MDN4gjn8/RRtkAgjkeXgpavhiNxuKd2JhuaLGG6zvIHx8EzAYuqHNfTMuHWYjSQfvVUqFZ0RJuQDczH5o8oXWcBpMbQ7nvZ73m0GNQL2+KwUEruioK2kR/6ixh0c4T0afmDHkmu4xjTrUeP8R8mrWouJJ5w+P8TB9VH7P8QLsMypUuQ9+adSG5DHWxK6tOCawdctWUDKHEsYDPa1Drq42ncaQRrK0aft5AgU3VCNXF8Fx3JGWbqpR4iHkgaCNQQdR/Kjw1NjQS4CO9HXfVZe2LWRx1XzZf/wBfPOlAf5n/AMVE726rbUWj/M/sm0ajSaYyACpTc6Y3bnt/+BY80ry1tyJ6Bon6RaVcqjyivc6sb/rfEf8Axs/xd/5oVA8ZMmAyJMS0yBsLHkhTuiZ/qf04w05A25J9J2XQ3tPK2nxUFN5lOJstDlAvgp9J2squQVI95kkzO89eaoZI6d7ff8JaTLgGIPXfyUJeUrWzdIC72xiARHKPkkbT75J2238ggUi2NCeShqF35lnafAi9SZrMQTYtgOB8dY6LW4HwwPc19fta1FnvMa8glpJAyyf1wYG4OkrBwdQ5hEdf91o0qj+0tmguAkZiACLESf0A6nQdJSpoaIeI8KLC19LN2dRz+zDgJgGIME3EhUm17nMLxofuy1OJ0MtQjNOUkXEEjXS9/u6XGcGe5gdEtjVpaYgX06j4JOWaZVWZj6rhlkHK33eQBvH8oZVEEWI+Np32SBr6RmZG5FyBpfeL+CbUie6G3vbrMRyVWmSyXCd27YmdJKnxuFIplxyg7nMLyRpvz9FRpOvbXb7PJJUrucchmOWvX0T23KxImGIygNIG21xbrvqpa2M7sOiNttRsNj1VKoJvrptyT8LhHVHENuQJPgOSbiuQ5CnTc4iNdrxHhO0K5R4c8wSW5XZvz6ga+WqKD4DR2ZzA2jfqYgzokdXJLS6RaBYxFjYwVLcmsDF4hSbm7oc0GIzX8Z+KgcybHbwurODxTGu74zNkEabQZ006aWV/ij6Tu7SbIiW5SY7w3ETMgWS3NchVqxcKAyiXFlN+YZYJ6ie7IIM7iVUxWBblBYe+bFgvbzVZribSRYm4gW1kprsREd776HVKmhWXsFw6obBplp12Mi4kiOXxXTYY0aTAwNIfGYnMXW3AGUR87LAbiG5PfMiw5DrzKqUsUTla0ne0xN5tePNYtyfGBp1wdYzjNNjpP5XRvDucFR1+LMpU2spgBpc525PeAE3OlgsTDYxuctNgSbOtfcR/Mqni3ZnlxaY2ja0AWtPoiO/htjcm1k1hi8rTGUkkFoboQDrPPx5qt/xgB1hGoLQLHMIPPUfRZjKpzCJv3eUH5c/RW8HQc4ktJMyDpFogafIIWilliirNPDe0fehzYyNIaOeYukuP/cdFewmK7Se6WkRYn6Qq1HhdMAgtzSZM84jyVvP9wr2nRGDXYlfB5jcmwgQYAHKB4oUga7Zp9Equn9YbInnJpZT9OXQ8iEhekeb2JudTr56qNzytznHuJmE4ptpH31TiUgJKJAnN5BTU6QABDtNJEaHmoGAnQJNhO/3dRJZ5AfUrnbflKYZPMqenSzdxovqdzf4/ZWlQokAN1LpEbuAv4GInyUOSjgEilh2PDXf2yQ60wbQRcfe66LDNqhlOpRZWJpBuY9m2GBvJzCXPaZdsIncWENJjaVMGsCMzQW2PfGYgFuXbuGSUg4/lFmvB7wuZ6ggEWHTx5qHqT6RSwHtLig94zV2vDQIyEuAkAxBAIN7iPqs04xjWw2q5wMixjxOQ7JOL8Yr4gg1XOfAhmYAwNIbbSyrvwD2tzupnKNZFrfK5HitHT5C74JcRi5aGzDR1vB8FUw1HcRY6bmZi26Ziadh3MuvndPovhsXkHy3+KaSUcEskq0RJkgxtEb8uarVLOlvx67J9Rwjz33/lQuqgjTdXBAiRkl7W3MkabzsLLa4U5vegMaSYuYtBkSZINh01naOezkEEE626einbWcRF7mdOU/yiSwJOjb4jiaY9zM14kHvZgdbgg3/ZU8HxAU/y5iQQQ73ekRfr6KgZGs9NVLSrsyw4anXl1UqNIq82beExVGsTna2mQRlDQBe+roJ8VTxNM08uR4MzIBuIdvt6WWc6o0AiRvc9OW8prKzvJLYJvBo4dxfIyyQLG/iT/uouyiwBBsYMH0KjYS4Eg6def2EkkC5GvSfuVKVEl1+FblcXTmJBGwgg8usKw2g1rrPENu10wSNZibWtHP1TMLw81gC+oA0DY3y7ZrzJ2A/hPp8Pyte3uAzdxjMAIs0m95g22SlwXt7JzjGt7OoxuQBwJcdTETDTrcA7X8ZUHE3h7nZXEkumY8dtr31VKu4AR+nlMfDS8K3QwrHd68EW6nc6SIPyU73FCeS85pDHAOGboBBLhaJNuVuquYVmWq20Alu3hMrJp4YC5dJBmbnU2JNxsrtHFuB7xsIi0+ZO6j2Vk0U6NBz29rluC17I1gnsqTj9fRLVeASOpTK2Pmo3PB5EsafdFjcdSmh4cZkO59L9fuyqfkRY4yolx9OoXAsbTcC1ly9gMhoBsXA6jkhGbwHn8ULVeXFIHFHC4FjXG7cx5fZHzTar9GOaAGkxA70E7u1dtr9UyjSDQb3j66Sm16bnS7Xcmev8haJmeBh59eqHOnx+iA1WcxZLgYkFsQdxdDwMgcdPC6Jj4Jz290Hy9bqV9IBoJMdExjXVMplhLT43U7XulpBM2j66bKm4iZGnI/wps1tPMbfus2iDrKnFGODadRs02tdAFnWMgNf7zQ5znE+vhCysMreyLm94Sc9yJNidBaPgsbBAzezrHMbtgiBqNFK+QXBrg5s6tBg9QOWqxadpXwUa1XDzVBeAQ+9ucGZi0ydlfrYVjqYYW93YTpGixMBiZcxpzZmm8mRBEtjy+i3w42spSaSTOjT4MjH8Ma1vefDLi4k3/KPCLeK557g2A3mV2HEcIajMoMfGVy+O4O9rH1HjLlcwAc82bfplHqtoZwZasX0Zzn31ieiTCtBzSbgWHMzBCf2ga4Z2TBuD01HioaNTLNhJ3Oo8Oq6EsGaRJU0jQ6/BbVDh1HKxxq1Q4gTBFswMxbxt1VOhwepkzvBDbROrs2kDWFq4Th+Iw78zqbgyQDIF9Yseg12Wcn8HHDygq+zzR2ZLn5XOAdmkuAJn8ovaSs/CcHpuiajARWynM4hpYN56w7S9wuiqVqlZgyjKCbiQLA3JM6dEwcJIIIqUO6TlBcLTfXLzUxky5RV4ITwOjUB7CDDr5i6I5WuLFMb7HgNu8g7EaHpB1vKlp4l9MmaXNxcCCCNycti5buHwwrUWE5JBcYLmiMzWaZ4OyIW5VZTSq6MGj7IsFnPc7wgadIKmPs7SBa5uYEbh0+Os3jlC2xBquEtg9oJJEd4OGum6zeF8OdQpZXZSS8mGva62VgvkJ5I6bsdJNKiN3CGZHDM4DXUd24gzA3jdRYnhI0bLrXl5ksI2ja4P7q5xB00Kw/5W/CrTVH8UKdalmcQDh2CN5yR8wkoqrJm0nRn4vhDWN1J03GvUKnQaRIvYaT6rZ4s3O3UQNYjfTwWRSgXJgxzufGFDM9Sk8DsNimizpIi0W/3UuNxLdQSTqNfPy6LLr1S4/VFSvYSZJEQj127Mzbo8UBpXAJHjb+fBUsLxWHXPdEkAfHfoqmGd3SAwdT8gmNpSbuAAG8qFoxVoDaHE2OkkuB5T/BQsxvDxA/uAGL3I9OkQhQ9PTHuB1FoAmf36z9EwUydCCOsiAmgiNc2/JRkkGRbnJt6BbpMCQ4QDr5KCtRIG8bnr4pwxc6+qm7a1+Sf8k8jKQMjKdrqbE05cI3FuVrJhotJ963grH4iQAYhtrAXvK0cvgWNZgHgDLJzbDU/cLS/4SHNsQH6m/wALW8/FZ9DGkWlXqXEGyO8ZHp5rk1fb0CM9zHNe5p/SdTaNSR9FJh60B0GLeO49FeqhtUgkimQQCTcQTra8eq6PiHCaVCm2oRQcx0GWtFwRIs5sxotozcoq1kqrOV4G49oSTv8AQrphX0WNhsa2u8lrGsFOIygCcxg5o1t81r9lbXkm4t5qjbTlSJBiOfmg4xpBaQx4dFntkW036rO4jiMjN72XNO4k7nMboUH0Eprgu+0bg7EOMNkgZsoABcdTbdWeA8MaWl7hJmADoAN/FZOab81bocc7NmUC436futJ79tR5ITp2dXSoiIcARyMKZzrW+C52n7SRTB7MOdJvMCNrc9Vp065exjpAzDvNjedp6LCMZN5RpvQmMpZhFyP3XHurFpLZ+X7Lr3udPSRt1XMYjDtzE7yfgSuiC28h/bg63Aghg8FaDrKjh6/daJmwgR0n91NTZIEk+qn1tsN9FifNNLwBsm56bWuLnEaR9R98lnYvj9IQWtmxkTBnx8uW4U+ton2I06WOLDLTlOhiPinVuNuIIfVdBBEGNPRc5U9pGZ4De5rJcZmOci2pVA8Yh7nNb70wSSYvte6tRkiXqL4T8UxhzSHCDoRy6mP3VWo0Aaa7/wAhVX4gO1tO4F1G+rlMNNkbDGTsnc7l89PFGEo5pLoAGvPyG5ULanieoG/mgVzECfC/yTp0SaGLx4jKwZQPjymFn0ahm7SRvKts4cS3NIOndBn15earYhxadRroDoiKXCAnaC4S3NGl7oUlOs+BcjoDA+CFAiqOF1h+Ryl/A1ZBNN58rLr3UgnMPRc/6G+izjXcPqEz2bh/2lK3B1P0O8wV2j6HJQuoo/Q/gHH08DUm7SPIqZ3CHkWy+v8AC68YcFL+EEI/Q/gWchQ4TUBkx5OCnxfCnvaILZHNzRYjnPNdH+HCSnhZS99uwv8Awp+z3BiA8PdSBIES8Hz7srR/4eyk1jHPoP70Zi8kkEE97aPLkoX4Loq78MN7hHuV3RW/FGliuFdpH97Dsj9Ba3l0k6JjeCH/AOzS/wAm/ss12A5Jv4UclXtDeXuJezznUnf3qTjqBmaPIFcUaBDom4+ELqTw4HZMPDhyTXkJEuVnOsBTKuFOux9f9l0J4XyCDgPH0T/Sg3GRhMA4uDQesmwjXddKeE1IA7UAcpbZZv4E8kOwB2UvyEG40qfCHjWqNeac7g4/W3/H+VmDBHqPkkOCdsfimvIrgfsLo4RVBtVbHSRppz0SP4VX2rBVRQdzIPUpwp1BufIpfpkuKDeLW4LWcIc8O8/gof8ATT/+UTy0FjO+8qwKtUaOKUYmr19Fm/Kn8QtyKTvZN2vaAJHeyvOo0Qr5qVDrPok/Ck6k+clC8yXdBuXwyqnBWDWsD/0tJPwVN9AizRpPe0N+ngukHDwk/wCGqv2BbOVOGf1TTh3BdcOHhR1cECLASmvMXFCOadVOX7CZhcPmMnQeN+lltV+FE7fBRHAECGkjX4+G62jrxYFCpiQDAYEKyeGvGjo8kKt8Ao7Z1AbpI5BShwHNAqxpZeW2WMFMnQIGF5qUP6p4HU+qNwEYpxolbRJUhIHJSscefwSsCkMMZumOoGVou800N6KbaCiDJIVZ+DA81pBkJ3YyNYVKVioyOwjQJppdPgtN1EDdMFAI30KqM8YeL7Jwg6C60W0hp9Ux2BBund8Dq+CkaI2QaB3Eq+3BkbSE5rAeXms2/oUZhws6BIcEVrmiDsLJckafNTT6HtMf8NzB8igYcfYWufCfNMygx58vvmlcg2mYML9/7pTg+nw/ZaZpxoml2iLaFtM38JzCeMGOSvT4IFNLcFFP8IOqX8OArPkfRNLvu6MMKIOxCTsR1U2f7lAb4eqNvwKK5wyYcN1KtmeSbJ6/fmr2gUamGPNVnYJ3NapNv4KT0TpioxnYQ8kLWNUb/NCdMNpHP1U+X3vP5oQnEY82AhK3X0SoUy5AWsfmn0dB5oQmuQLDSkafp9UiESKQDfxSUjfzQhTEZYa23kVXqOObX7uhCqRINGiVv7fJCFEP7MSHuNx4pv5T97pELfooKegTcyELKA0O5eaY/QefyQhTPlA+QoFS1NfT6IQjU4Agri6hB7qEJQ4AkDjzVhuiELJ8iKrxqoyPe8kISRJE7RPY8yLlCF1afAD6f1KWq0ckIRLhgVy1CELmsD//2Q==">
            <a:hlinkClick r:id="rId3"/>
            <a:extLst>
              <a:ext uri="{FF2B5EF4-FFF2-40B4-BE49-F238E27FC236}">
                <a16:creationId xmlns:a16="http://schemas.microsoft.com/office/drawing/2014/main" id="{0E3AC816-3A76-F1C7-6CDE-AAE5160DA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304" y="5891136"/>
            <a:ext cx="5498988" cy="6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2026-04-28</a:t>
            </a:r>
          </a:p>
        </p:txBody>
      </p:sp>
    </p:spTree>
    <p:extLst>
      <p:ext uri="{BB962C8B-B14F-4D97-AF65-F5344CB8AC3E}">
        <p14:creationId xmlns:p14="http://schemas.microsoft.com/office/powerpoint/2010/main" val="309979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748F2-56BB-1FA6-46BC-00EAE365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F084CE-2DE4-9FCF-C7C9-A50B5D667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Tidplan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Bakgrund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Beskrivning av badrumsprojekt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Omfattning badrumsprojekt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Beskrivning av fasadprojekt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Samrådsmöten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Godkännande och hyreshöjning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Ersättning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172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40D9E-D803-1271-DF9A-523F5D62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256011"/>
            <a:ext cx="10780295" cy="1297139"/>
          </a:xfrm>
        </p:spPr>
        <p:txBody>
          <a:bodyPr/>
          <a:lstStyle/>
          <a:p>
            <a:r>
              <a:rPr lang="sv-SE" dirty="0"/>
              <a:t>Tidplan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89C416-8639-70FA-C7D2-7CA7F873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3" y="2038350"/>
            <a:ext cx="10780712" cy="35337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sv-SE" dirty="0"/>
              <a:t>Vår 2026 – Informationsmöten samt hyresgästföreningsmöten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Höst 2026 – Samrådsmöten där vi fångar upp era tankar och idéer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2027/2028 – Hyresförhandling planeras att genomföras och godkännanden inhämtas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2028/2029 – Renoveringen planeras att startas</a:t>
            </a:r>
          </a:p>
        </p:txBody>
      </p:sp>
    </p:spTree>
    <p:extLst>
      <p:ext uri="{BB962C8B-B14F-4D97-AF65-F5344CB8AC3E}">
        <p14:creationId xmlns:p14="http://schemas.microsoft.com/office/powerpoint/2010/main" val="320831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259A76-838D-B83A-E34B-032DA9DE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17989"/>
            <a:ext cx="10780295" cy="1297139"/>
          </a:xfrm>
        </p:spPr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13C609-62E4-35C8-4D39-F209D8B1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1727514"/>
            <a:ext cx="10780295" cy="35348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Rannebergen byggdes 1972–1976 och är ett av Göteborgs mest kända miljonprogramområden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Vatten- och avloppsstammarna är från byggnadstiden, och tillsammans med ytskikten i badrummen, har de nått slutet av sin livslängd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Elinstallationerna i lägenheterna är äldre och behöver uppgraderas till modern standard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förekommer läckage genom </a:t>
            </a:r>
            <a:r>
              <a:rPr lang="sv-SE" dirty="0" err="1"/>
              <a:t>klimatskalet</a:t>
            </a:r>
            <a:r>
              <a:rPr lang="sv-SE" dirty="0"/>
              <a:t> så tak, fönster och fasader behöver ses över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03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6F835-2626-7C6C-6BB3-1588BFA7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439947"/>
            <a:ext cx="10883085" cy="776773"/>
          </a:xfrm>
        </p:spPr>
        <p:txBody>
          <a:bodyPr/>
          <a:lstStyle/>
          <a:p>
            <a:r>
              <a:rPr lang="sv-SE" dirty="0"/>
              <a:t>Beskrivning badrumsprojekt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779BE-1044-B983-D4B4-5E1AB199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1552755"/>
            <a:ext cx="10780295" cy="48652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Badrum, WC och grovkök kommer att få helkaklade väggar med klinker på golven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Badrum kommer att  förses med ett nytt badrumsskåp med belysning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/>
              <a:t>Det kommer att finnas möjlighet att behålla sitt badkar för de som vill, övriga får en ny duschstång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Grovkök får ny </a:t>
            </a:r>
            <a:r>
              <a:rPr lang="sv-SE" dirty="0" err="1"/>
              <a:t>tvättbänk</a:t>
            </a:r>
            <a:r>
              <a:rPr lang="sv-SE" dirty="0"/>
              <a:t>, väggskåp och det kommer att förberedas för tvättmaskin och torktumlare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Köken får en ny blandare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Nya IMD-mätare kommer att installeras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177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825717-4B75-AD6C-DB8A-744BE6B2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Beskrivning badrumsprojekt</a:t>
            </a:r>
          </a:p>
        </p:txBody>
      </p:sp>
      <p:pic>
        <p:nvPicPr>
          <p:cNvPr id="4" name="Platshållare för innehåll 3" descr="En bild som visar inomhus, vägg, Rörmokeritillbehör, Toalettartiklar&#10;&#10;AI-genererat innehåll kan vara felaktigt.">
            <a:extLst>
              <a:ext uri="{FF2B5EF4-FFF2-40B4-BE49-F238E27FC236}">
                <a16:creationId xmlns:a16="http://schemas.microsoft.com/office/drawing/2014/main" id="{16EC1CFD-EF54-8EC8-C91F-46E81A3D6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b="7749"/>
          <a:stretch>
            <a:fillRect/>
          </a:stretch>
        </p:blipFill>
        <p:spPr>
          <a:xfrm>
            <a:off x="3212960" y="2038350"/>
            <a:ext cx="5837518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BF1B06-DB60-8B77-1814-5DB0C681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/>
              <a:t>Beskrivning badrumsprojekt</a:t>
            </a:r>
            <a:br>
              <a:rPr lang="sv-SE" b="1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4DF90AA-7F88-22E8-6A98-FE9C4E746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14" y="1440282"/>
            <a:ext cx="2549387" cy="440611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83F356-6584-497A-33BC-EE2D2964E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70" y="1440282"/>
            <a:ext cx="2865715" cy="278611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873E3B5-058A-9765-B195-17A4677E1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13" y="1713049"/>
            <a:ext cx="2631008" cy="44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109960-5DA4-1D50-EB7D-577F6FB6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Omfattning badrumsprojekt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16BFC-2B9C-4071-0BE8-31FE9245C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>
              <a:solidFill>
                <a:srgbClr val="003B93"/>
              </a:solidFill>
            </a:endParaRPr>
          </a:p>
          <a:p>
            <a:pPr marL="0" indent="0">
              <a:buNone/>
            </a:pPr>
            <a:r>
              <a:rPr lang="sv-SE" dirty="0"/>
              <a:t>Badrumsprojektet planeras att starta på Fjällviolen 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/>
              <a:t>Varje lägenhet kommer att ta ca 2 månader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/>
              <a:t>Varje trapphus kommer att ta ca 3 månader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Hela huset kommer att ta ca 1,5 år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40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ostadsbolaget 2">
      <a:dk1>
        <a:srgbClr val="00285A"/>
      </a:dk1>
      <a:lt1>
        <a:srgbClr val="FFFFFF"/>
      </a:lt1>
      <a:dk2>
        <a:srgbClr val="003DAC"/>
      </a:dk2>
      <a:lt2>
        <a:srgbClr val="EBE6D6"/>
      </a:lt2>
      <a:accent1>
        <a:srgbClr val="622066"/>
      </a:accent1>
      <a:accent2>
        <a:srgbClr val="007947"/>
      </a:accent2>
      <a:accent3>
        <a:srgbClr val="E3420F"/>
      </a:accent3>
      <a:accent4>
        <a:srgbClr val="FFDF00"/>
      </a:accent4>
      <a:accent5>
        <a:srgbClr val="00285A"/>
      </a:accent5>
      <a:accent6>
        <a:srgbClr val="92D5AC"/>
      </a:accent6>
      <a:hlink>
        <a:srgbClr val="406EC1"/>
      </a:hlink>
      <a:folHlink>
        <a:srgbClr val="9B6E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L_Bostadsbolaget_KLAR.pptx" id="{6D656FC0-898C-4A8D-B260-0EF6D93F8AAE}" vid="{BD530756-58B4-4294-971C-A4D1F22D43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80E69527</Template>
  <TotalTime>0</TotalTime>
  <Words>642</Words>
  <Application>Microsoft Office PowerPoint</Application>
  <PresentationFormat>Bredbild</PresentationFormat>
  <Paragraphs>110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9" baseType="lpstr">
      <vt:lpstr>Arial</vt:lpstr>
      <vt:lpstr>Office-tema</vt:lpstr>
      <vt:lpstr>PowerPoint-presentation</vt:lpstr>
      <vt:lpstr>Välkomna till informationsmöte</vt:lpstr>
      <vt:lpstr>Agenda</vt:lpstr>
      <vt:lpstr>Tidplan</vt:lpstr>
      <vt:lpstr>Bakgrund</vt:lpstr>
      <vt:lpstr>Beskrivning badrumsprojekt</vt:lpstr>
      <vt:lpstr>Beskrivning badrumsprojekt</vt:lpstr>
      <vt:lpstr>Beskrivning badrumsprojekt </vt:lpstr>
      <vt:lpstr>Omfattning badrumsprojekt </vt:lpstr>
      <vt:lpstr>Omfattning badrumsprojekt </vt:lpstr>
      <vt:lpstr>Omfattning badrumsprojekt</vt:lpstr>
      <vt:lpstr>Beskrivning fasadprojekt</vt:lpstr>
      <vt:lpstr>Samrådsmöten</vt:lpstr>
      <vt:lpstr>Godkännande och hyreshöjning</vt:lpstr>
      <vt:lpstr>Ersättning</vt:lpstr>
      <vt:lpstr>Frågor</vt:lpstr>
      <vt:lpstr>Tack för visat intresse!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Nilsson</dc:creator>
  <cp:lastModifiedBy>Sandra Mellgård Davis</cp:lastModifiedBy>
  <cp:revision>4</cp:revision>
  <dcterms:created xsi:type="dcterms:W3CDTF">2026-04-30T09:29:02Z</dcterms:created>
  <dcterms:modified xsi:type="dcterms:W3CDTF">2026-04-30T10:24:27Z</dcterms:modified>
</cp:coreProperties>
</file>